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80" r:id="rId5"/>
    <p:sldId id="256" r:id="rId6"/>
    <p:sldId id="263" r:id="rId7"/>
    <p:sldId id="278" r:id="rId8"/>
    <p:sldId id="264" r:id="rId9"/>
    <p:sldId id="279" r:id="rId10"/>
    <p:sldId id="274" r:id="rId11"/>
    <p:sldId id="275" r:id="rId12"/>
    <p:sldId id="276" r:id="rId13"/>
    <p:sldId id="277" r:id="rId14"/>
    <p:sldId id="282" r:id="rId15"/>
    <p:sldId id="267" r:id="rId16"/>
    <p:sldId id="281" r:id="rId17"/>
    <p:sldId id="261" r:id="rId18"/>
    <p:sldId id="265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3B7"/>
    <a:srgbClr val="FF643C"/>
    <a:srgbClr val="1D425B"/>
    <a:srgbClr val="071C51"/>
    <a:srgbClr val="3B82F6"/>
    <a:srgbClr val="020817"/>
    <a:srgbClr val="101929"/>
    <a:srgbClr val="002164"/>
    <a:srgbClr val="002060"/>
    <a:srgbClr val="002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BF776-DB9B-44E8-80AD-F319C37E5D01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1DC56-58CE-45A4-B9B7-280A93C346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7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16198-0DE4-DD75-B2D0-54223F77A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95CA2D-276D-E9E1-E266-36FED1DB9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07F55D-6439-7B2E-CFD8-62CD4D32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CE7076-0BF6-3157-A554-2156B397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C63032-9002-85DA-2B5E-AA058F7E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89AE7-52B1-36B4-A3A8-1E443B7C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E37C18-B2D2-FD2F-C1D6-589A06165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7B5B30-49D9-4524-92A1-0F7F3031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EA9CDF-A53B-FA1B-D4EB-11E32CD2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42F310-C2BE-91AF-C4EE-25E74DC9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09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197CAB-3F0F-93F1-3035-1C8E9F2BC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5C529F-FEFA-3D7E-89BB-9AB853D25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8E235-5B56-C7FF-B5E1-9963D966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121C8B-38A3-10B3-ED2E-03D05F05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8AC152-2447-A7DB-776D-61C83693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66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FBF12-9786-6009-C4FE-A0346B2F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22314E-8C9B-160C-4714-CA6D67CC7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5CF75E-1393-CACA-BBD5-EA310780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66CAA3-57C6-616D-787A-BBC1F419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1241DE-E45B-3619-FEBB-7925AD86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1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ED109-86F2-5122-504B-B5E25359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2C2C39-1D25-68AE-3F28-F420A97D4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2DE74-5B29-49D7-1B2B-CE7CA6A0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448697-58B3-7913-F8E2-B896D541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A0A06E-08BE-B31E-DD13-F07FB7FC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8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1FEF6-2C9C-1CED-D423-3332B0A6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1A0BD7-5DC2-B232-5DAA-D439DED26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A92C53-0C53-0E43-F469-C7CFCE9FA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369354-62F4-B8D1-E77C-E53F6529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5B2307-F6B6-F41A-016B-9ECBF9BA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C8BF8B-BE30-BFE9-774E-BB68131B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45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C4C50-46D5-F414-C79B-7B9C1C6B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B76F8A-C02D-D7B3-C3BC-0EBD31BA4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089BDA-8ECD-44E8-F982-160E36C8B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02063C-B70D-5130-813B-77BC03948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4E13228-C938-0919-950E-98DDB0EA0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8F767D-E005-66F2-E8B7-3BAF94B80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1BF91FF-C520-E07A-4079-9A9E0464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BDD81F-2800-A11A-F1E5-08202B9A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64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6311-33D8-AE4D-4994-F782CEB7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089B0C-A0A3-3B16-7551-FB933411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575062-5558-11AA-694F-18DB3CD5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00A032-84C6-6FEA-4C5A-60E1DCC2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FA4DA04-611B-B8FB-DF48-1FE2F7BB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EF898D-DBE6-5331-1BCE-40E9B71A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177959-7D06-51F6-047F-FC7BD4F4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473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FF9AF-2893-3A57-6C3D-A0DEF1B9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B1D730-3738-6642-B6AA-7B2322B59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370371-5C17-0A87-642A-CBA77C00E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2CEF0E-BF2B-39A4-10B7-AFFBCAD8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918961-EA22-9147-6B3C-82111635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1F81EB-22F8-DE9D-8EB0-98D5055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89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37FA6-C1E3-48DB-4145-B82A3F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53B923-854B-77AD-5B8B-8D3DD485C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37656D-A7B2-3FE2-AB32-AB252673A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B01BFC-963A-02D8-F3E3-AAFBE400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26A874-6A6E-2C4D-1808-EBAC4DD0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D88D5D-E326-05E8-82BE-5AD0AA13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41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F2CCA7-5FE3-AEDD-6FC4-B33A7577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0ACD8B-D3B8-BE28-C7D9-37F7BA49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30043A-95F8-D447-8DD9-E3CBBECA2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BF0D42-5A22-4AC3-BCA0-B41FB6AB9F00}" type="datetimeFigureOut">
              <a:rPr lang="pt-BR" smtClean="0"/>
              <a:t>21/06/2025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8E53E1-654F-9BFD-366F-3E2992AD8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88030-C919-9BA2-6CF0-E57612127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F5FDED-0BD6-4881-B9A8-4198752816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615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1E14D-FC25-4EB3-AF14-B2039A9E9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AC8663-FD59-476A-A5B7-8D55232A1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AutoShape 2" descr="https://brc-powerpoint.officeapps.live.com/pods/GetClipboardImage.ashx?Id=536a158e-2177-41c5-b671-66cf38e79d2d&amp;DC=GBR1&amp;pkey=96466f1a-b448-4a60-a4b3-3cbd58a6daf8&amp;wdwaccluster=GBR1">
            <a:extLst>
              <a:ext uri="{FF2B5EF4-FFF2-40B4-BE49-F238E27FC236}">
                <a16:creationId xmlns:a16="http://schemas.microsoft.com/office/drawing/2014/main" id="{46ADF0E4-8466-478A-9851-F9DB6A98DD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https://brc-powerpoint.officeapps.live.com/pods/GetClipboardImage.ashx?Id=536a158e-2177-41c5-b671-66cf38e79d2d&amp;DC=GBR1&amp;pkey=96466f1a-b448-4a60-a4b3-3cbd58a6daf8&amp;wdwaccluster=GBR1">
            <a:extLst>
              <a:ext uri="{FF2B5EF4-FFF2-40B4-BE49-F238E27FC236}">
                <a16:creationId xmlns:a16="http://schemas.microsoft.com/office/drawing/2014/main" id="{A9EDBDB5-6EE2-4A55-B5C2-30D2A7DAC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https://brc-powerpoint.officeapps.live.com/pods/GetClipboardImage.ashx?Id=81c80bee-2698-40e1-abd9-ce2229051c62&amp;DC=GBR1&amp;pkey=867c680c-3cdf-4d5f-8f03-9f68236b45f4&amp;wdwaccluster=GBR1">
            <a:extLst>
              <a:ext uri="{FF2B5EF4-FFF2-40B4-BE49-F238E27FC236}">
                <a16:creationId xmlns:a16="http://schemas.microsoft.com/office/drawing/2014/main" id="{D7B328B8-F8FC-4440-89A0-8D0410AD0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C91A17-592E-496F-9DC3-336AB516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87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4CFE06-55A4-4017-AD84-A5AAB541B8ED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10105293" cy="0"/>
          </a:xfrm>
          <a:prstGeom prst="line">
            <a:avLst/>
          </a:prstGeom>
          <a:ln w="1270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3422844" y="2228728"/>
            <a:ext cx="5346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Permitir uma fonte nacional</a:t>
            </a:r>
          </a:p>
          <a:p>
            <a:pPr algn="ctr"/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de aprendizado mais acessível</a:t>
            </a:r>
          </a:p>
          <a:p>
            <a:pPr algn="ctr"/>
            <a:endParaRPr lang="pt-BR" sz="2400" dirty="0">
              <a:solidFill>
                <a:srgbClr val="EBD3B7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2" descr="Fatec Votorantim">
            <a:extLst>
              <a:ext uri="{FF2B5EF4-FFF2-40B4-BE49-F238E27FC236}">
                <a16:creationId xmlns:a16="http://schemas.microsoft.com/office/drawing/2014/main" id="{B4088BB7-A324-E31A-71FE-77BCBB92D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atec Votorantim">
            <a:extLst>
              <a:ext uri="{FF2B5EF4-FFF2-40B4-BE49-F238E27FC236}">
                <a16:creationId xmlns:a16="http://schemas.microsoft.com/office/drawing/2014/main" id="{9CC374F7-F5FD-373A-0403-65CEE9760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10864364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92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87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pic>
        <p:nvPicPr>
          <p:cNvPr id="14" name="Picture 2" descr="Fatec Votorantim">
            <a:extLst>
              <a:ext uri="{FF2B5EF4-FFF2-40B4-BE49-F238E27FC236}">
                <a16:creationId xmlns:a16="http://schemas.microsoft.com/office/drawing/2014/main" id="{B4088BB7-A324-E31A-71FE-77BCBB92D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atec Votorantim">
            <a:extLst>
              <a:ext uri="{FF2B5EF4-FFF2-40B4-BE49-F238E27FC236}">
                <a16:creationId xmlns:a16="http://schemas.microsoft.com/office/drawing/2014/main" id="{9CC374F7-F5FD-373A-0403-65CEE9760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Athena.dev">
            <a:hlinkClick r:id="" action="ppaction://media"/>
            <a:extLst>
              <a:ext uri="{FF2B5EF4-FFF2-40B4-BE49-F238E27FC236}">
                <a16:creationId xmlns:a16="http://schemas.microsoft.com/office/drawing/2014/main" id="{AECD9060-6926-4D41-BFFD-61F91A3AB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628" y="1342457"/>
            <a:ext cx="8829359" cy="51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819941" y="165963"/>
            <a:ext cx="480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CASOS DE USO</a:t>
            </a:r>
            <a:endParaRPr lang="pt-BR" sz="138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81797DA-48AC-49B7-B202-95257C86EF55}"/>
              </a:ext>
            </a:extLst>
          </p:cNvPr>
          <p:cNvCxnSpPr/>
          <p:nvPr/>
        </p:nvCxnSpPr>
        <p:spPr>
          <a:xfrm>
            <a:off x="11764108" y="165963"/>
            <a:ext cx="0" cy="707886"/>
          </a:xfrm>
          <a:prstGeom prst="line">
            <a:avLst/>
          </a:prstGeom>
          <a:ln w="381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atec Votorantim">
            <a:extLst>
              <a:ext uri="{FF2B5EF4-FFF2-40B4-BE49-F238E27FC236}">
                <a16:creationId xmlns:a16="http://schemas.microsoft.com/office/drawing/2014/main" id="{600897B7-6684-4A0F-4CC4-530878523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73240" y="49037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tec Votorantim">
            <a:extLst>
              <a:ext uri="{FF2B5EF4-FFF2-40B4-BE49-F238E27FC236}">
                <a16:creationId xmlns:a16="http://schemas.microsoft.com/office/drawing/2014/main" id="{5D2FE115-6BC0-B943-9B7A-93C842D1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78508" y="131096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B5544E-500A-19AB-9842-199AA23D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554488"/>
            <a:ext cx="10297506" cy="45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04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819941" y="165963"/>
            <a:ext cx="480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CASOS DE USO</a:t>
            </a:r>
            <a:endParaRPr lang="pt-BR" sz="138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81797DA-48AC-49B7-B202-95257C86EF55}"/>
              </a:ext>
            </a:extLst>
          </p:cNvPr>
          <p:cNvCxnSpPr/>
          <p:nvPr/>
        </p:nvCxnSpPr>
        <p:spPr>
          <a:xfrm>
            <a:off x="11764108" y="165963"/>
            <a:ext cx="0" cy="707886"/>
          </a:xfrm>
          <a:prstGeom prst="line">
            <a:avLst/>
          </a:prstGeom>
          <a:ln w="381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atec Votorantim">
            <a:extLst>
              <a:ext uri="{FF2B5EF4-FFF2-40B4-BE49-F238E27FC236}">
                <a16:creationId xmlns:a16="http://schemas.microsoft.com/office/drawing/2014/main" id="{600897B7-6684-4A0F-4CC4-530878523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73240" y="49037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tec Votorantim">
            <a:extLst>
              <a:ext uri="{FF2B5EF4-FFF2-40B4-BE49-F238E27FC236}">
                <a16:creationId xmlns:a16="http://schemas.microsoft.com/office/drawing/2014/main" id="{5D2FE115-6BC0-B943-9B7A-93C842D1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78508" y="131096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3C509F-6580-473A-9470-EA6237A2ED73}"/>
              </a:ext>
            </a:extLst>
          </p:cNvPr>
          <p:cNvSpPr txBox="1"/>
          <p:nvPr/>
        </p:nvSpPr>
        <p:spPr>
          <a:xfrm>
            <a:off x="3460275" y="1039811"/>
            <a:ext cx="7895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Acessibilidade;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Cores e fontes conforme o tema do projeto;</a:t>
            </a:r>
          </a:p>
          <a:p>
            <a:pPr marL="285750" indent="-285750">
              <a:buFontTx/>
              <a:buChar char="-"/>
            </a:pPr>
            <a:endParaRPr lang="pt-BR" sz="20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  <a:p>
            <a:endParaRPr lang="pt-BR" sz="2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08A757B-F56E-DC76-BD9C-CBC3817A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275" y="2092561"/>
            <a:ext cx="7820652" cy="43273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BA1572-551D-EA2C-D5B8-39A1178B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0" y="1577047"/>
            <a:ext cx="2029108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420F94F-9603-CC95-DD7B-1F1FF6A9957D}"/>
              </a:ext>
            </a:extLst>
          </p:cNvPr>
          <p:cNvCxnSpPr/>
          <p:nvPr/>
        </p:nvCxnSpPr>
        <p:spPr>
          <a:xfrm>
            <a:off x="0" y="1250830"/>
            <a:ext cx="12192000" cy="0"/>
          </a:xfrm>
          <a:prstGeom prst="line">
            <a:avLst/>
          </a:prstGeom>
          <a:ln w="5715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5069C2D-B411-9B58-75B7-E114C71C5FED}"/>
              </a:ext>
            </a:extLst>
          </p:cNvPr>
          <p:cNvSpPr txBox="1"/>
          <p:nvPr/>
        </p:nvSpPr>
        <p:spPr>
          <a:xfrm>
            <a:off x="3281632" y="419833"/>
            <a:ext cx="562873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 dirty="0">
                <a:solidFill>
                  <a:srgbClr val="EBD3B7"/>
                </a:solidFill>
                <a:latin typeface="Rockwell Extra Bold"/>
              </a:rPr>
              <a:t>Conclusão</a:t>
            </a:r>
            <a:endParaRPr lang="pt-BR" sz="138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Picture 2" descr="Fatec Votorantim">
            <a:extLst>
              <a:ext uri="{FF2B5EF4-FFF2-40B4-BE49-F238E27FC236}">
                <a16:creationId xmlns:a16="http://schemas.microsoft.com/office/drawing/2014/main" id="{9521EB3F-724F-885C-A1B8-C737EA817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73240" y="49037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tec Votorantim">
            <a:extLst>
              <a:ext uri="{FF2B5EF4-FFF2-40B4-BE49-F238E27FC236}">
                <a16:creationId xmlns:a16="http://schemas.microsoft.com/office/drawing/2014/main" id="{05BFEC31-1C53-7CB9-020B-FB84DD7D3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78508" y="131096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5646A20-8568-7C69-352E-31D7ADE35E9F}"/>
              </a:ext>
            </a:extLst>
          </p:cNvPr>
          <p:cNvSpPr txBox="1"/>
          <p:nvPr/>
        </p:nvSpPr>
        <p:spPr>
          <a:xfrm>
            <a:off x="964906" y="2206337"/>
            <a:ext cx="104945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rgbClr val="EBD3B7"/>
                </a:solidFill>
                <a:latin typeface="Bookman Old Style"/>
              </a:rPr>
              <a:t>Alterado a aparência e layout do site, devido as mudanças no desenvolvimento e necessidade.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96F3F2-D352-7FE0-A5DA-7DB644E410ED}"/>
              </a:ext>
            </a:extLst>
          </p:cNvPr>
          <p:cNvSpPr txBox="1"/>
          <p:nvPr/>
        </p:nvSpPr>
        <p:spPr>
          <a:xfrm>
            <a:off x="974738" y="3353204"/>
            <a:ext cx="1059130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pt-BR" sz="2400" dirty="0">
                <a:solidFill>
                  <a:srgbClr val="EBD3B7"/>
                </a:solidFill>
                <a:latin typeface="Bookman Old Style"/>
              </a:rPr>
              <a:t>Dificuldade em acrescentar todos requisitos propostos anteriormente.</a:t>
            </a:r>
          </a:p>
          <a:p>
            <a:pPr marL="342900" indent="-342900">
              <a:buFont typeface="Calibri"/>
              <a:buChar char="-"/>
            </a:pPr>
            <a:endParaRPr lang="pt-BR" sz="2400" dirty="0">
              <a:solidFill>
                <a:schemeClr val="bg1"/>
              </a:solidFill>
              <a:latin typeface="Bookman Old Style"/>
            </a:endParaRPr>
          </a:p>
          <a:p>
            <a:pPr marL="342900" indent="-342900">
              <a:buFont typeface="Calibri"/>
              <a:buChar char="-"/>
            </a:pPr>
            <a:r>
              <a:rPr lang="pt-BR" sz="2400" dirty="0" err="1">
                <a:solidFill>
                  <a:srgbClr val="EBD3B7"/>
                </a:solidFill>
                <a:latin typeface="Bookman Old Style"/>
              </a:rPr>
              <a:t>React</a:t>
            </a:r>
            <a:r>
              <a:rPr lang="pt-BR" sz="2400" dirty="0">
                <a:solidFill>
                  <a:srgbClr val="EBD3B7"/>
                </a:solidFill>
                <a:latin typeface="Bookman Old Style"/>
              </a:rPr>
              <a:t> mostrou ser uma framework completa e melhor de se trabalhar</a:t>
            </a:r>
            <a:endParaRPr lang="pt-BR" dirty="0">
              <a:solidFill>
                <a:srgbClr val="EBD3B7"/>
              </a:solidFill>
            </a:endParaRPr>
          </a:p>
          <a:p>
            <a:pPr marL="342900" indent="-342900">
              <a:buFont typeface="Calibri"/>
              <a:buChar char="-"/>
            </a:pPr>
            <a:endParaRPr lang="pt-BR" sz="2400" dirty="0">
              <a:solidFill>
                <a:schemeClr val="bg1"/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2237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420F94F-9603-CC95-DD7B-1F1FF6A9957D}"/>
              </a:ext>
            </a:extLst>
          </p:cNvPr>
          <p:cNvCxnSpPr/>
          <p:nvPr/>
        </p:nvCxnSpPr>
        <p:spPr>
          <a:xfrm>
            <a:off x="0" y="1250830"/>
            <a:ext cx="12192000" cy="0"/>
          </a:xfrm>
          <a:prstGeom prst="line">
            <a:avLst/>
          </a:prstGeom>
          <a:ln w="5715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16A5A8-FE2F-A79A-1E79-E9F1E65E71CD}"/>
              </a:ext>
            </a:extLst>
          </p:cNvPr>
          <p:cNvSpPr txBox="1"/>
          <p:nvPr/>
        </p:nvSpPr>
        <p:spPr>
          <a:xfrm>
            <a:off x="3431886" y="591551"/>
            <a:ext cx="814011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dirty="0">
                <a:solidFill>
                  <a:srgbClr val="EBD3B7"/>
                </a:solidFill>
                <a:latin typeface="Rockwell Extra Bold"/>
              </a:rPr>
              <a:t>Futuras implementações</a:t>
            </a:r>
            <a:endParaRPr lang="pt-BR" sz="3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860F0B81-DD86-79EF-4C0E-EE9C961B8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73240" y="49037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atec Votorantim">
            <a:extLst>
              <a:ext uri="{FF2B5EF4-FFF2-40B4-BE49-F238E27FC236}">
                <a16:creationId xmlns:a16="http://schemas.microsoft.com/office/drawing/2014/main" id="{86389025-B706-AC15-BCFE-BD7FCE628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78508" y="131096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A36378-8069-BC70-ABD6-7E526164067F}"/>
              </a:ext>
            </a:extLst>
          </p:cNvPr>
          <p:cNvSpPr txBox="1"/>
          <p:nvPr/>
        </p:nvSpPr>
        <p:spPr>
          <a:xfrm>
            <a:off x="628795" y="2240100"/>
            <a:ext cx="1057222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rgbClr val="EBD3B7"/>
                </a:solidFill>
                <a:latin typeface="Rockwell Extra Bold"/>
              </a:rPr>
              <a:t> - </a:t>
            </a:r>
            <a:r>
              <a:rPr lang="pt-BR" sz="2400" dirty="0">
                <a:solidFill>
                  <a:srgbClr val="EBD3B7"/>
                </a:solidFill>
                <a:latin typeface="Bookman Old Style" panose="02050604050505020204" pitchFamily="18" charset="0"/>
              </a:rPr>
              <a:t>Site completamente dinâmico, com cada interação tendo um reação visual.</a:t>
            </a:r>
            <a:br>
              <a:rPr lang="pt-BR" sz="2400" dirty="0">
                <a:solidFill>
                  <a:srgbClr val="EBD3B7"/>
                </a:solidFill>
                <a:latin typeface="Bookman Old Style" panose="02050604050505020204" pitchFamily="18" charset="0"/>
              </a:rPr>
            </a:br>
            <a:br>
              <a:rPr lang="pt-BR" sz="2400" dirty="0">
                <a:solidFill>
                  <a:srgbClr val="EBD3B7"/>
                </a:solidFill>
                <a:latin typeface="Bookman Old Style" panose="02050604050505020204" pitchFamily="18" charset="0"/>
              </a:rPr>
            </a:br>
            <a:r>
              <a:rPr lang="pt-BR" sz="2400" dirty="0">
                <a:solidFill>
                  <a:srgbClr val="EBD3B7"/>
                </a:solidFill>
                <a:latin typeface="Bookman Old Style" panose="02050604050505020204" pitchFamily="18" charset="0"/>
              </a:rPr>
              <a:t>- Todos </a:t>
            </a:r>
            <a:r>
              <a:rPr lang="pt-BR" sz="2400" dirty="0" err="1">
                <a:solidFill>
                  <a:srgbClr val="EBD3B7"/>
                </a:solidFill>
                <a:latin typeface="Bookman Old Style" panose="02050604050505020204" pitchFamily="18" charset="0"/>
              </a:rPr>
              <a:t>feactures</a:t>
            </a:r>
            <a:r>
              <a:rPr lang="pt-BR" sz="2400" dirty="0">
                <a:solidFill>
                  <a:srgbClr val="EBD3B7"/>
                </a:solidFill>
                <a:latin typeface="Bookman Old Style" panose="02050604050505020204" pitchFamily="18" charset="0"/>
              </a:rPr>
              <a:t> funcionando.</a:t>
            </a:r>
          </a:p>
          <a:p>
            <a:endParaRPr lang="pt-BR" sz="2400" dirty="0">
              <a:solidFill>
                <a:srgbClr val="EBD3B7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Calibri"/>
              <a:buChar char="-"/>
            </a:pPr>
            <a:r>
              <a:rPr lang="pt-BR" sz="2400" dirty="0">
                <a:solidFill>
                  <a:srgbClr val="EBD3B7"/>
                </a:solidFill>
                <a:latin typeface="Bookman Old Style" panose="02050604050505020204" pitchFamily="18" charset="0"/>
              </a:rPr>
              <a:t>Melhor desempenho.</a:t>
            </a:r>
          </a:p>
          <a:p>
            <a:endParaRPr lang="pt-BR" sz="2400" dirty="0">
              <a:solidFill>
                <a:srgbClr val="EBD3B7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Calibri"/>
              <a:buChar char="-"/>
            </a:pPr>
            <a:r>
              <a:rPr lang="pt-BR" sz="2400" dirty="0">
                <a:solidFill>
                  <a:srgbClr val="EBD3B7"/>
                </a:solidFill>
                <a:latin typeface="Bookman Old Style" panose="02050604050505020204" pitchFamily="18" charset="0"/>
              </a:rPr>
              <a:t>Melhores exemplos práticos de programação para usuários.</a:t>
            </a:r>
          </a:p>
          <a:p>
            <a:pPr marL="285750" indent="-285750">
              <a:buFont typeface="Calibri"/>
              <a:buChar char="-"/>
            </a:pPr>
            <a:endParaRPr lang="pt-BR" sz="2400" dirty="0">
              <a:solidFill>
                <a:srgbClr val="EBD3B7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Calibri"/>
              <a:buChar char="-"/>
            </a:pPr>
            <a:r>
              <a:rPr lang="pt-BR" sz="2400" dirty="0">
                <a:solidFill>
                  <a:srgbClr val="EBD3B7"/>
                </a:solidFill>
                <a:latin typeface="Bookman Old Style" panose="02050604050505020204" pitchFamily="18" charset="0"/>
              </a:rPr>
              <a:t>Site apresentar 100% do que foi proposto</a:t>
            </a:r>
          </a:p>
          <a:p>
            <a:endParaRPr lang="pt-BR" sz="2400" dirty="0">
              <a:solidFill>
                <a:srgbClr val="EBD3B7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F18882-DE9B-88E1-CC70-55A8E2751FF5}"/>
              </a:ext>
            </a:extLst>
          </p:cNvPr>
          <p:cNvSpPr txBox="1"/>
          <p:nvPr/>
        </p:nvSpPr>
        <p:spPr>
          <a:xfrm>
            <a:off x="7154091" y="5878382"/>
            <a:ext cx="4884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solidFill>
                  <a:srgbClr val="EBD3B7"/>
                </a:solidFill>
                <a:latin typeface="Bookman Old Style"/>
              </a:rPr>
              <a:t>Gratos pela atenção!!!</a:t>
            </a:r>
          </a:p>
        </p:txBody>
      </p:sp>
      <p:pic>
        <p:nvPicPr>
          <p:cNvPr id="15" name="Gráfico 14" descr="Servidor">
            <a:extLst>
              <a:ext uri="{FF2B5EF4-FFF2-40B4-BE49-F238E27FC236}">
                <a16:creationId xmlns:a16="http://schemas.microsoft.com/office/drawing/2014/main" id="{B8D97061-B3FF-4381-8B40-0EDDEAB81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309" y="4068493"/>
            <a:ext cx="614517" cy="499284"/>
          </a:xfrm>
          <a:prstGeom prst="rect">
            <a:avLst/>
          </a:prstGeom>
        </p:spPr>
      </p:pic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570B87A1-E096-494D-B42F-E6460FE8E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5975" y="2655416"/>
            <a:ext cx="532990" cy="431913"/>
          </a:xfrm>
          <a:prstGeom prst="rect">
            <a:avLst/>
          </a:prstGeom>
        </p:spPr>
      </p:pic>
      <p:pic>
        <p:nvPicPr>
          <p:cNvPr id="9" name="Gráfico 8" descr="Banco de dados">
            <a:extLst>
              <a:ext uri="{FF2B5EF4-FFF2-40B4-BE49-F238E27FC236}">
                <a16:creationId xmlns:a16="http://schemas.microsoft.com/office/drawing/2014/main" id="{41E668A6-392E-4E45-B834-B7C991BE8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3474" y="3301336"/>
            <a:ext cx="752168" cy="5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7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26" name="Picture 2" descr="Fatec Votorantim">
            <a:extLst>
              <a:ext uri="{FF2B5EF4-FFF2-40B4-BE49-F238E27FC236}">
                <a16:creationId xmlns:a16="http://schemas.microsoft.com/office/drawing/2014/main" id="{C08D16ED-B221-00BA-AF0E-E854DEB59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36775" y="115111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tec Votorantim">
            <a:extLst>
              <a:ext uri="{FF2B5EF4-FFF2-40B4-BE49-F238E27FC236}">
                <a16:creationId xmlns:a16="http://schemas.microsoft.com/office/drawing/2014/main" id="{E03BB000-1414-EB1B-EECF-911D5D8A2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49302" y="213036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0D41AE-EAAE-7C2E-CC2D-F137590B9171}"/>
              </a:ext>
            </a:extLst>
          </p:cNvPr>
          <p:cNvSpPr txBox="1"/>
          <p:nvPr/>
        </p:nvSpPr>
        <p:spPr>
          <a:xfrm>
            <a:off x="939591" y="3059667"/>
            <a:ext cx="6924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BD3B7"/>
                </a:solidFill>
                <a:latin typeface="Copperplate Gothic Bold" panose="020E0705020206020404" pitchFamily="34" charset="0"/>
                <a:ea typeface="Inter 18pt Medium" panose="02000503000000020004" pitchFamily="2" charset="0"/>
              </a:rPr>
              <a:t>AthenasDev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F9E3C6-F4BF-53AD-1407-F65CBBED5880}"/>
              </a:ext>
            </a:extLst>
          </p:cNvPr>
          <p:cNvSpPr txBox="1"/>
          <p:nvPr/>
        </p:nvSpPr>
        <p:spPr>
          <a:xfrm>
            <a:off x="3048811" y="324433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E36D83C-129C-D3CF-5F57-90ECF190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175" y="1724041"/>
            <a:ext cx="3756234" cy="340991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A3216DD-9089-2BC9-98FB-82697F0E36EB}"/>
              </a:ext>
            </a:extLst>
          </p:cNvPr>
          <p:cNvSpPr txBox="1"/>
          <p:nvPr/>
        </p:nvSpPr>
        <p:spPr>
          <a:xfrm>
            <a:off x="3960209" y="338801"/>
            <a:ext cx="5672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EBD3B7"/>
                </a:solidFill>
                <a:latin typeface="Copperplate Gothic Bold" panose="020E0705020206020404" pitchFamily="34" charset="0"/>
                <a:ea typeface="Inter 18pt Medium" panose="02000503000000020004" pitchFamily="2" charset="0"/>
              </a:rPr>
              <a:t>Projeto Interdisciplinar III</a:t>
            </a:r>
          </a:p>
        </p:txBody>
      </p:sp>
    </p:spTree>
    <p:extLst>
      <p:ext uri="{BB962C8B-B14F-4D97-AF65-F5344CB8AC3E}">
        <p14:creationId xmlns:p14="http://schemas.microsoft.com/office/powerpoint/2010/main" val="107704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D240BDB-8E0F-59AA-C9C4-D028D75E3C7B}"/>
              </a:ext>
            </a:extLst>
          </p:cNvPr>
          <p:cNvGrpSpPr/>
          <p:nvPr/>
        </p:nvGrpSpPr>
        <p:grpSpPr>
          <a:xfrm>
            <a:off x="5167755" y="470517"/>
            <a:ext cx="6811481" cy="2175340"/>
            <a:chOff x="5167755" y="4666129"/>
            <a:chExt cx="6811481" cy="2175340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255E581-FAF0-7601-5D62-E1E5E87502E2}"/>
                </a:ext>
              </a:extLst>
            </p:cNvPr>
            <p:cNvSpPr txBox="1"/>
            <p:nvPr/>
          </p:nvSpPr>
          <p:spPr>
            <a:xfrm>
              <a:off x="5167755" y="4979421"/>
              <a:ext cx="681148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1500" dirty="0">
                  <a:solidFill>
                    <a:srgbClr val="EBD3B7"/>
                  </a:solidFill>
                  <a:latin typeface="Copperplate Gothic Bold" panose="020E0705020206020404" pitchFamily="34" charset="0"/>
                </a:rPr>
                <a:t>PALLAS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1922006-65BC-0015-FCB1-8242C897EC5E}"/>
                </a:ext>
              </a:extLst>
            </p:cNvPr>
            <p:cNvSpPr txBox="1"/>
            <p:nvPr/>
          </p:nvSpPr>
          <p:spPr>
            <a:xfrm>
              <a:off x="7152704" y="4666129"/>
              <a:ext cx="2283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4000" dirty="0">
                  <a:solidFill>
                    <a:srgbClr val="EBD3B7"/>
                  </a:solidFill>
                  <a:latin typeface="Copperplate Gothic Bold" panose="020E0705020206020404" pitchFamily="34" charset="0"/>
                </a:rPr>
                <a:t>GRUPO</a:t>
              </a:r>
              <a:endParaRPr lang="pt-BR" sz="13800" dirty="0">
                <a:solidFill>
                  <a:srgbClr val="EBD3B7"/>
                </a:solidFill>
                <a:latin typeface="Copperplate Gothic Bold" panose="020E0705020206020404" pitchFamily="34" charset="0"/>
              </a:endParaRPr>
            </a:p>
          </p:txBody>
        </p:sp>
      </p:grp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52FB3DD-D353-BC8C-8085-106F2FFEC76E}"/>
              </a:ext>
            </a:extLst>
          </p:cNvPr>
          <p:cNvCxnSpPr/>
          <p:nvPr/>
        </p:nvCxnSpPr>
        <p:spPr>
          <a:xfrm>
            <a:off x="4634144" y="2618913"/>
            <a:ext cx="7696940" cy="0"/>
          </a:xfrm>
          <a:prstGeom prst="line">
            <a:avLst/>
          </a:prstGeom>
          <a:ln w="762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6F10F2C-A377-0793-20FF-E78DECC24B40}"/>
              </a:ext>
            </a:extLst>
          </p:cNvPr>
          <p:cNvCxnSpPr>
            <a:cxnSpLocks/>
          </p:cNvCxnSpPr>
          <p:nvPr/>
        </p:nvCxnSpPr>
        <p:spPr>
          <a:xfrm>
            <a:off x="48538" y="3639594"/>
            <a:ext cx="5223144" cy="29148"/>
          </a:xfrm>
          <a:prstGeom prst="line">
            <a:avLst/>
          </a:prstGeom>
          <a:ln w="5715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A853DF-0B44-B86D-3B6D-5139B30429BE}"/>
              </a:ext>
            </a:extLst>
          </p:cNvPr>
          <p:cNvSpPr txBox="1"/>
          <p:nvPr/>
        </p:nvSpPr>
        <p:spPr>
          <a:xfrm rot="5400000">
            <a:off x="2103766" y="1091324"/>
            <a:ext cx="738664" cy="4387024"/>
          </a:xfrm>
          <a:prstGeom prst="rect">
            <a:avLst/>
          </a:prstGeom>
          <a:noFill/>
        </p:spPr>
        <p:txBody>
          <a:bodyPr vert="vert270"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Docentes</a:t>
            </a:r>
            <a:endParaRPr lang="pt-BR" sz="2000" dirty="0">
              <a:solidFill>
                <a:srgbClr val="EBD3B7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453119-9AAE-5ABE-B7C3-BB5CFD2C4378}"/>
              </a:ext>
            </a:extLst>
          </p:cNvPr>
          <p:cNvSpPr txBox="1"/>
          <p:nvPr/>
        </p:nvSpPr>
        <p:spPr>
          <a:xfrm>
            <a:off x="9207099" y="4600141"/>
            <a:ext cx="2304605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Eduardo Kamo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748662-B311-7373-134B-3A9D251C0CD5}"/>
              </a:ext>
            </a:extLst>
          </p:cNvPr>
          <p:cNvSpPr txBox="1"/>
          <p:nvPr/>
        </p:nvSpPr>
        <p:spPr>
          <a:xfrm>
            <a:off x="48538" y="5114985"/>
            <a:ext cx="3780843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Ricardo</a:t>
            </a:r>
            <a:r>
              <a:rPr lang="pt-BR" b="1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 </a:t>
            </a: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Roberto Leme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8A6CC8-6D44-961C-8256-E15710417D67}"/>
              </a:ext>
            </a:extLst>
          </p:cNvPr>
          <p:cNvSpPr txBox="1"/>
          <p:nvPr/>
        </p:nvSpPr>
        <p:spPr>
          <a:xfrm>
            <a:off x="9207099" y="5629829"/>
            <a:ext cx="2243178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Lucas Vinicios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CEA8A29-72C4-854C-CA38-D31BE7D3E851}"/>
              </a:ext>
            </a:extLst>
          </p:cNvPr>
          <p:cNvSpPr txBox="1"/>
          <p:nvPr/>
        </p:nvSpPr>
        <p:spPr>
          <a:xfrm>
            <a:off x="9213888" y="6104270"/>
            <a:ext cx="2233945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Matheus</a:t>
            </a:r>
            <a:r>
              <a:rPr lang="pt-BR" sz="24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 </a:t>
            </a: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Nery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A6A353CE-0A89-E15D-C0B8-1E0093795E57}"/>
              </a:ext>
            </a:extLst>
          </p:cNvPr>
          <p:cNvCxnSpPr>
            <a:cxnSpLocks/>
          </p:cNvCxnSpPr>
          <p:nvPr/>
        </p:nvCxnSpPr>
        <p:spPr>
          <a:xfrm>
            <a:off x="9104750" y="4260709"/>
            <a:ext cx="1" cy="2477341"/>
          </a:xfrm>
          <a:prstGeom prst="line">
            <a:avLst/>
          </a:prstGeom>
          <a:ln w="5715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F8D3740-AF89-0250-00BD-2ADD893107AA}"/>
              </a:ext>
            </a:extLst>
          </p:cNvPr>
          <p:cNvSpPr txBox="1"/>
          <p:nvPr/>
        </p:nvSpPr>
        <p:spPr>
          <a:xfrm>
            <a:off x="8423530" y="4370463"/>
            <a:ext cx="553998" cy="2238946"/>
          </a:xfrm>
          <a:prstGeom prst="rect">
            <a:avLst/>
          </a:prstGeom>
          <a:noFill/>
        </p:spPr>
        <p:txBody>
          <a:bodyPr vert="vert270" wrap="non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Integrantes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2F316E5-6288-AD96-C00F-94B840C3E5B8}"/>
              </a:ext>
            </a:extLst>
          </p:cNvPr>
          <p:cNvSpPr txBox="1"/>
          <p:nvPr/>
        </p:nvSpPr>
        <p:spPr>
          <a:xfrm>
            <a:off x="58297" y="4653320"/>
            <a:ext cx="4608313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Cristiane</a:t>
            </a:r>
            <a:r>
              <a:rPr lang="pt-BR" sz="2400" dirty="0">
                <a:solidFill>
                  <a:srgbClr val="EBD3B7"/>
                </a:solidFill>
                <a:latin typeface="Copperplate Gothic Bold" panose="020E0705020206020404" pitchFamily="34" charset="0"/>
                <a:ea typeface="+mn-lt"/>
                <a:cs typeface="+mn-lt"/>
              </a:rPr>
              <a:t> </a:t>
            </a: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Palomar Mercado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30611BC-8169-4606-0E7C-BB5587D60D1E}"/>
              </a:ext>
            </a:extLst>
          </p:cNvPr>
          <p:cNvSpPr txBox="1"/>
          <p:nvPr/>
        </p:nvSpPr>
        <p:spPr>
          <a:xfrm>
            <a:off x="9207099" y="5114985"/>
            <a:ext cx="1532471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Iago Yuri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28C77E5-957A-7B10-48A4-3F41EF54D34A}"/>
              </a:ext>
            </a:extLst>
          </p:cNvPr>
          <p:cNvSpPr txBox="1"/>
          <p:nvPr/>
        </p:nvSpPr>
        <p:spPr>
          <a:xfrm>
            <a:off x="59140" y="5482252"/>
            <a:ext cx="5329344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Maria Janaína da Silva Ferreira 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0269697-B336-705C-6029-D7CD68D9A062}"/>
              </a:ext>
            </a:extLst>
          </p:cNvPr>
          <p:cNvSpPr txBox="1"/>
          <p:nvPr/>
        </p:nvSpPr>
        <p:spPr>
          <a:xfrm>
            <a:off x="58297" y="5882362"/>
            <a:ext cx="2847767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Helder Pestana</a:t>
            </a: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C4FFABF9-15FD-66A2-5397-918098735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atec Votorantim">
            <a:extLst>
              <a:ext uri="{FF2B5EF4-FFF2-40B4-BE49-F238E27FC236}">
                <a16:creationId xmlns:a16="http://schemas.microsoft.com/office/drawing/2014/main" id="{EC29C066-FBEC-326B-61C8-25F2D12C5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2135746" y="191572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03557F1-6580-4A28-9FE6-CCB4B3A85CE8}"/>
              </a:ext>
            </a:extLst>
          </p:cNvPr>
          <p:cNvSpPr txBox="1"/>
          <p:nvPr/>
        </p:nvSpPr>
        <p:spPr>
          <a:xfrm>
            <a:off x="58297" y="6282472"/>
            <a:ext cx="4322850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Neusa Maria de </a:t>
            </a:r>
            <a:r>
              <a:rPr lang="pt-BR" sz="2000" dirty="0" err="1">
                <a:solidFill>
                  <a:srgbClr val="EBD3B7"/>
                </a:solidFill>
                <a:latin typeface="Copperplate Gothic Bold" panose="020E0705020206020404" pitchFamily="34" charset="0"/>
              </a:rPr>
              <a:t>Carmargo</a:t>
            </a:r>
            <a:endParaRPr lang="pt-BR" sz="2000" dirty="0">
              <a:solidFill>
                <a:srgbClr val="EBD3B7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E00F01-C07E-6E79-547B-6EEB2CBB2C49}"/>
              </a:ext>
            </a:extLst>
          </p:cNvPr>
          <p:cNvSpPr txBox="1"/>
          <p:nvPr/>
        </p:nvSpPr>
        <p:spPr>
          <a:xfrm>
            <a:off x="58297" y="4313479"/>
            <a:ext cx="3816814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Jones Artur </a:t>
            </a:r>
            <a:r>
              <a:rPr lang="pt-BR" sz="2000" dirty="0" err="1">
                <a:solidFill>
                  <a:srgbClr val="EBD3B7"/>
                </a:solidFill>
                <a:latin typeface="Copperplate Gothic Bold" panose="020E0705020206020404" pitchFamily="34" charset="0"/>
              </a:rPr>
              <a:t>Goncales</a:t>
            </a:r>
            <a:endParaRPr lang="pt-BR" sz="2000" dirty="0">
              <a:solidFill>
                <a:srgbClr val="EBD3B7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E7FC74-D111-0139-0306-1A8FEB4C1D1D}"/>
              </a:ext>
            </a:extLst>
          </p:cNvPr>
          <p:cNvSpPr txBox="1"/>
          <p:nvPr/>
        </p:nvSpPr>
        <p:spPr>
          <a:xfrm>
            <a:off x="48538" y="3864000"/>
            <a:ext cx="4646593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Copperplate Gothic Bold" panose="020E0705020206020404" pitchFamily="34" charset="0"/>
              </a:rPr>
              <a:t>Claudio Roberto </a:t>
            </a:r>
            <a:r>
              <a:rPr lang="pt-BR" sz="2000" dirty="0" err="1">
                <a:solidFill>
                  <a:srgbClr val="EBD3B7"/>
                </a:solidFill>
                <a:latin typeface="Copperplate Gothic Bold" panose="020E0705020206020404" pitchFamily="34" charset="0"/>
              </a:rPr>
              <a:t>Corredato</a:t>
            </a:r>
            <a:endParaRPr lang="pt-BR" sz="2000" dirty="0">
              <a:solidFill>
                <a:srgbClr val="EBD3B7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5738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9" grpId="0"/>
      <p:bldP spid="33" grpId="0"/>
      <p:bldP spid="35" grpId="0"/>
      <p:bldP spid="37" grpId="0"/>
      <p:bldP spid="39" grpId="0"/>
      <p:bldP spid="41" grpId="0"/>
      <p:bldP spid="24" grpId="0"/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atec Votorantim">
            <a:extLst>
              <a:ext uri="{FF2B5EF4-FFF2-40B4-BE49-F238E27FC236}">
                <a16:creationId xmlns:a16="http://schemas.microsoft.com/office/drawing/2014/main" id="{27B256AE-DB70-9BDB-8118-DBBA0B465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868551" y="290533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3" name="Imagem 12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774B382-A71F-C873-9B1D-B7FADFF4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811" y="1069961"/>
            <a:ext cx="5593859" cy="5593859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D240BDB-8E0F-59AA-C9C4-D028D75E3C7B}"/>
              </a:ext>
            </a:extLst>
          </p:cNvPr>
          <p:cNvGrpSpPr/>
          <p:nvPr/>
        </p:nvGrpSpPr>
        <p:grpSpPr>
          <a:xfrm>
            <a:off x="4397366" y="470517"/>
            <a:ext cx="7794634" cy="2324849"/>
            <a:chOff x="4397366" y="4666129"/>
            <a:chExt cx="7794634" cy="2324849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255E581-FAF0-7601-5D62-E1E5E87502E2}"/>
                </a:ext>
              </a:extLst>
            </p:cNvPr>
            <p:cNvSpPr txBox="1"/>
            <p:nvPr/>
          </p:nvSpPr>
          <p:spPr>
            <a:xfrm>
              <a:off x="4397366" y="4774987"/>
              <a:ext cx="77946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13800" dirty="0">
                  <a:solidFill>
                    <a:srgbClr val="EBD3B7"/>
                  </a:solidFill>
                  <a:latin typeface="Rockwell Extra Bold" panose="02060903040505020403" pitchFamily="18" charset="0"/>
                </a:rPr>
                <a:t>PALLAS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1922006-65BC-0015-FCB1-8242C897EC5E}"/>
                </a:ext>
              </a:extLst>
            </p:cNvPr>
            <p:cNvSpPr txBox="1"/>
            <p:nvPr/>
          </p:nvSpPr>
          <p:spPr>
            <a:xfrm>
              <a:off x="7152704" y="4666129"/>
              <a:ext cx="2283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4000" dirty="0">
                  <a:solidFill>
                    <a:srgbClr val="EBD3B7"/>
                  </a:solidFill>
                  <a:latin typeface="Rockwell Extra Bold" panose="02060903040505020403" pitchFamily="18" charset="0"/>
                </a:rPr>
                <a:t>GRUPO</a:t>
              </a:r>
              <a:endParaRPr lang="pt-BR" sz="13800" dirty="0">
                <a:solidFill>
                  <a:srgbClr val="EBD3B7"/>
                </a:solidFill>
                <a:latin typeface="Rockwell Extra Bold" panose="02060903040505020403" pitchFamily="18" charset="0"/>
              </a:endParaRPr>
            </a:p>
          </p:txBody>
        </p:sp>
      </p:grp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52FB3DD-D353-BC8C-8085-106F2FFEC76E}"/>
              </a:ext>
            </a:extLst>
          </p:cNvPr>
          <p:cNvCxnSpPr/>
          <p:nvPr/>
        </p:nvCxnSpPr>
        <p:spPr>
          <a:xfrm>
            <a:off x="4634144" y="2618913"/>
            <a:ext cx="7696940" cy="0"/>
          </a:xfrm>
          <a:prstGeom prst="line">
            <a:avLst/>
          </a:prstGeom>
          <a:ln w="762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6F10F2C-A377-0793-20FF-E78DECC24B40}"/>
              </a:ext>
            </a:extLst>
          </p:cNvPr>
          <p:cNvCxnSpPr>
            <a:cxnSpLocks/>
          </p:cNvCxnSpPr>
          <p:nvPr/>
        </p:nvCxnSpPr>
        <p:spPr>
          <a:xfrm flipH="1">
            <a:off x="7791214" y="3797315"/>
            <a:ext cx="19792" cy="2979887"/>
          </a:xfrm>
          <a:prstGeom prst="line">
            <a:avLst/>
          </a:prstGeom>
          <a:ln w="5715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A853DF-0B44-B86D-3B6D-5139B30429BE}"/>
              </a:ext>
            </a:extLst>
          </p:cNvPr>
          <p:cNvSpPr txBox="1"/>
          <p:nvPr/>
        </p:nvSpPr>
        <p:spPr>
          <a:xfrm>
            <a:off x="7231152" y="4283237"/>
            <a:ext cx="677108" cy="16728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BR" sz="3200" dirty="0">
                <a:solidFill>
                  <a:srgbClr val="EBD3B7"/>
                </a:solidFill>
                <a:latin typeface="Rockwell Extra Bold" panose="02060903040505020403" pitchFamily="18" charset="0"/>
              </a:rPr>
              <a:t>Índice</a:t>
            </a:r>
            <a:endParaRPr lang="pt-BR" sz="20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453119-9AAE-5ABE-B7C3-BB5CFD2C4378}"/>
              </a:ext>
            </a:extLst>
          </p:cNvPr>
          <p:cNvSpPr txBox="1"/>
          <p:nvPr/>
        </p:nvSpPr>
        <p:spPr>
          <a:xfrm>
            <a:off x="7917506" y="3844143"/>
            <a:ext cx="3810274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Importância do tema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748662-B311-7373-134B-3A9D251C0CD5}"/>
              </a:ext>
            </a:extLst>
          </p:cNvPr>
          <p:cNvSpPr txBox="1"/>
          <p:nvPr/>
        </p:nvSpPr>
        <p:spPr>
          <a:xfrm>
            <a:off x="7882405" y="4370617"/>
            <a:ext cx="1972976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8A6CC8-6D44-961C-8256-E15710417D67}"/>
              </a:ext>
            </a:extLst>
          </p:cNvPr>
          <p:cNvSpPr txBox="1"/>
          <p:nvPr/>
        </p:nvSpPr>
        <p:spPr>
          <a:xfrm>
            <a:off x="7882405" y="5017412"/>
            <a:ext cx="2501006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Casos de uso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CB2BF1C-D8BD-C502-92FA-C92797866303}"/>
              </a:ext>
            </a:extLst>
          </p:cNvPr>
          <p:cNvSpPr txBox="1"/>
          <p:nvPr/>
        </p:nvSpPr>
        <p:spPr>
          <a:xfrm>
            <a:off x="7882405" y="6064317"/>
            <a:ext cx="4346062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Implementações futuras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F875310-B326-4EC3-ABA5-C00E03209A8B}"/>
              </a:ext>
            </a:extLst>
          </p:cNvPr>
          <p:cNvSpPr txBox="1"/>
          <p:nvPr/>
        </p:nvSpPr>
        <p:spPr>
          <a:xfrm>
            <a:off x="7917506" y="5570322"/>
            <a:ext cx="2159566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Conclusão</a:t>
            </a: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FC9E0DA4-1C7A-984E-5DC9-B7D18B775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4F058B42-8A05-4A6F-998E-EE11EF202A29}"/>
              </a:ext>
            </a:extLst>
          </p:cNvPr>
          <p:cNvSpPr/>
          <p:nvPr/>
        </p:nvSpPr>
        <p:spPr>
          <a:xfrm>
            <a:off x="-370895" y="1547212"/>
            <a:ext cx="5331691" cy="5375366"/>
          </a:xfrm>
          <a:prstGeom prst="ellipse">
            <a:avLst/>
          </a:prstGeom>
          <a:solidFill>
            <a:srgbClr val="EBD3B7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00463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774B382-A71F-C873-9B1D-B7FADFF4A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2" r="19638" b="40452"/>
          <a:stretch/>
        </p:blipFill>
        <p:spPr>
          <a:xfrm>
            <a:off x="-488273" y="837125"/>
            <a:ext cx="7146526" cy="602087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821E2B5-FB7F-4F3F-B941-B9F1A81F608A}"/>
              </a:ext>
            </a:extLst>
          </p:cNvPr>
          <p:cNvSpPr/>
          <p:nvPr/>
        </p:nvSpPr>
        <p:spPr>
          <a:xfrm>
            <a:off x="5972699" y="-1919394"/>
            <a:ext cx="7610539" cy="3738231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7052699" y="270897"/>
            <a:ext cx="489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EBD3B7"/>
                </a:solidFill>
                <a:latin typeface="Rockwell Extra Bold" panose="02060903040505020403" pitchFamily="18" charset="0"/>
              </a:rPr>
              <a:t>IMPORTÂNCIA</a:t>
            </a:r>
          </a:p>
          <a:p>
            <a:pPr algn="ctr"/>
            <a:r>
              <a:rPr lang="pt-BR" sz="2800" dirty="0">
                <a:solidFill>
                  <a:srgbClr val="EBD3B7"/>
                </a:solidFill>
                <a:latin typeface="Rockwell Extra Bold" panose="02060903040505020403" pitchFamily="18" charset="0"/>
              </a:rPr>
              <a:t>DO TEMA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24344C-B8E5-4CFA-A49F-58CF876FD03F}"/>
              </a:ext>
            </a:extLst>
          </p:cNvPr>
          <p:cNvSpPr txBox="1"/>
          <p:nvPr/>
        </p:nvSpPr>
        <p:spPr>
          <a:xfrm>
            <a:off x="7052699" y="2269051"/>
            <a:ext cx="3785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Estudo guiado e de qualidade</a:t>
            </a:r>
            <a:endParaRPr lang="pt-BR" sz="72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A43A4B4-F880-8401-62DF-8398FBC167D3}"/>
              </a:ext>
            </a:extLst>
          </p:cNvPr>
          <p:cNvGrpSpPr/>
          <p:nvPr/>
        </p:nvGrpSpPr>
        <p:grpSpPr>
          <a:xfrm>
            <a:off x="5504698" y="1848994"/>
            <a:ext cx="1548001" cy="1548001"/>
            <a:chOff x="6958266" y="3527645"/>
            <a:chExt cx="1548001" cy="154800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2BD4F226-194C-DC30-1191-B1C1BA5D4B70}"/>
                </a:ext>
              </a:extLst>
            </p:cNvPr>
            <p:cNvGrpSpPr/>
            <p:nvPr/>
          </p:nvGrpSpPr>
          <p:grpSpPr>
            <a:xfrm>
              <a:off x="6958267" y="3527645"/>
              <a:ext cx="1548000" cy="1548000"/>
              <a:chOff x="7717390" y="3521759"/>
              <a:chExt cx="1548000" cy="1548000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54550ACF-2B60-1FC3-EFB6-A30372164C0D}"/>
                  </a:ext>
                </a:extLst>
              </p:cNvPr>
              <p:cNvSpPr/>
              <p:nvPr/>
            </p:nvSpPr>
            <p:spPr>
              <a:xfrm>
                <a:off x="7717390" y="3521759"/>
                <a:ext cx="1548000" cy="1548000"/>
              </a:xfrm>
              <a:prstGeom prst="ellipse">
                <a:avLst/>
              </a:prstGeom>
              <a:solidFill>
                <a:srgbClr val="C7212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6" name="Picture 2" descr="ODS-4 – PNUD – Agenda 2030 Oeste do Paraná">
                <a:extLst>
                  <a:ext uri="{FF2B5EF4-FFF2-40B4-BE49-F238E27FC236}">
                    <a16:creationId xmlns:a16="http://schemas.microsoft.com/office/drawing/2014/main" id="{32A44078-9C75-9DF4-B5DF-361DAFA4A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1390" y="3755759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 descr="SVG &gt; decoração grego Grécia círculo - Imagem e ícone grátis do SVG. | SVG  Silh">
              <a:extLst>
                <a:ext uri="{FF2B5EF4-FFF2-40B4-BE49-F238E27FC236}">
                  <a16:creationId xmlns:a16="http://schemas.microsoft.com/office/drawing/2014/main" id="{1457BD9E-29E7-0337-CA2D-EA883C028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266" y="3527645"/>
              <a:ext cx="1548001" cy="15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D37F0B8-36FE-BE9B-69EB-140480A48732}"/>
              </a:ext>
            </a:extLst>
          </p:cNvPr>
          <p:cNvGrpSpPr/>
          <p:nvPr/>
        </p:nvGrpSpPr>
        <p:grpSpPr>
          <a:xfrm>
            <a:off x="5738699" y="3547934"/>
            <a:ext cx="1548001" cy="1548001"/>
            <a:chOff x="9346989" y="3468693"/>
            <a:chExt cx="1548001" cy="1548001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E4AEA57-FD90-FA78-84B9-7E2F0A83976B}"/>
                </a:ext>
              </a:extLst>
            </p:cNvPr>
            <p:cNvGrpSpPr/>
            <p:nvPr/>
          </p:nvGrpSpPr>
          <p:grpSpPr>
            <a:xfrm>
              <a:off x="9346990" y="3468694"/>
              <a:ext cx="1548000" cy="1548000"/>
              <a:chOff x="9346990" y="3468694"/>
              <a:chExt cx="1548000" cy="1548000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D3D8E9D0-AA19-9A0C-B307-B77D09027294}"/>
                  </a:ext>
                </a:extLst>
              </p:cNvPr>
              <p:cNvSpPr/>
              <p:nvPr/>
            </p:nvSpPr>
            <p:spPr>
              <a:xfrm>
                <a:off x="9346990" y="3468694"/>
                <a:ext cx="1548000" cy="1548000"/>
              </a:xfrm>
              <a:prstGeom prst="ellipse">
                <a:avLst/>
              </a:prstGeom>
              <a:solidFill>
                <a:srgbClr val="A219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28" name="Picture 4" descr="Sustainable Development Goal 8: Trabalho decente e crescimento econômico |  As Nações Unidas no Brasil">
                <a:extLst>
                  <a:ext uri="{FF2B5EF4-FFF2-40B4-BE49-F238E27FC236}">
                    <a16:creationId xmlns:a16="http://schemas.microsoft.com/office/drawing/2014/main" id="{7070D531-9B9D-76FF-35E1-0B3EB952F4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0990" y="3702694"/>
                <a:ext cx="1080000" cy="108000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8" descr="SVG &gt; decoração grego Grécia círculo - Imagem e ícone grátis do SVG. | SVG  Silh">
              <a:extLst>
                <a:ext uri="{FF2B5EF4-FFF2-40B4-BE49-F238E27FC236}">
                  <a16:creationId xmlns:a16="http://schemas.microsoft.com/office/drawing/2014/main" id="{7FEA5B6B-D633-3AC1-A9DF-D9D75ED06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6989" y="3468693"/>
              <a:ext cx="1548001" cy="15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DA2C049-E055-4573-1979-0938B5B98134}"/>
              </a:ext>
            </a:extLst>
          </p:cNvPr>
          <p:cNvGrpSpPr/>
          <p:nvPr/>
        </p:nvGrpSpPr>
        <p:grpSpPr>
          <a:xfrm>
            <a:off x="6096000" y="5246874"/>
            <a:ext cx="1548001" cy="1548001"/>
            <a:chOff x="7798745" y="5134594"/>
            <a:chExt cx="1548001" cy="154800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721FF30-0BD9-655F-7AF2-A72FE5738F2F}"/>
                </a:ext>
              </a:extLst>
            </p:cNvPr>
            <p:cNvGrpSpPr/>
            <p:nvPr/>
          </p:nvGrpSpPr>
          <p:grpSpPr>
            <a:xfrm>
              <a:off x="7798745" y="5134595"/>
              <a:ext cx="1548000" cy="1548000"/>
              <a:chOff x="9430022" y="5166227"/>
              <a:chExt cx="1548000" cy="1548000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3D22EF68-E356-8E7E-5EB5-A90749866C15}"/>
                  </a:ext>
                </a:extLst>
              </p:cNvPr>
              <p:cNvSpPr/>
              <p:nvPr/>
            </p:nvSpPr>
            <p:spPr>
              <a:xfrm>
                <a:off x="9430022" y="5166227"/>
                <a:ext cx="1548000" cy="1548000"/>
              </a:xfrm>
              <a:prstGeom prst="ellipse">
                <a:avLst/>
              </a:prstGeom>
              <a:solidFill>
                <a:srgbClr val="F26A2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0" name="Picture 6" descr="Detalhes do Objetivo - ObservaVIX">
                <a:extLst>
                  <a:ext uri="{FF2B5EF4-FFF2-40B4-BE49-F238E27FC236}">
                    <a16:creationId xmlns:a16="http://schemas.microsoft.com/office/drawing/2014/main" id="{1CB9338F-352D-1E62-7B5F-0836B726B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4022" y="5400227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SVG &gt; decoração grego Grécia círculo - Imagem e ícone grátis do SVG. | SVG  Silh">
              <a:extLst>
                <a:ext uri="{FF2B5EF4-FFF2-40B4-BE49-F238E27FC236}">
                  <a16:creationId xmlns:a16="http://schemas.microsoft.com/office/drawing/2014/main" id="{863AA920-44E4-BBE0-64B7-44B8C34EB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745" y="5134594"/>
              <a:ext cx="1548001" cy="15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0109A9D-BBD2-446F-3851-4A6B6CD0FC7C}"/>
              </a:ext>
            </a:extLst>
          </p:cNvPr>
          <p:cNvSpPr txBox="1"/>
          <p:nvPr/>
        </p:nvSpPr>
        <p:spPr>
          <a:xfrm>
            <a:off x="7286700" y="3814102"/>
            <a:ext cx="369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Aumento da empregabilidade na área</a:t>
            </a:r>
            <a:endParaRPr lang="pt-BR" sz="72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3D0552-23EF-23DF-E5AD-706F08A11988}"/>
              </a:ext>
            </a:extLst>
          </p:cNvPr>
          <p:cNvSpPr txBox="1"/>
          <p:nvPr/>
        </p:nvSpPr>
        <p:spPr>
          <a:xfrm>
            <a:off x="7644000" y="5510590"/>
            <a:ext cx="3785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BD3B7"/>
                </a:solidFill>
                <a:latin typeface="Rockwell Extra Bold" panose="02060903040505020403" pitchFamily="18" charset="0"/>
              </a:rPr>
              <a:t>Trazer inovação através de recursos atualizados</a:t>
            </a:r>
            <a:endParaRPr lang="pt-BR" sz="72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1" name="Picture 2" descr="Fatec Votorantim">
            <a:extLst>
              <a:ext uri="{FF2B5EF4-FFF2-40B4-BE49-F238E27FC236}">
                <a16:creationId xmlns:a16="http://schemas.microsoft.com/office/drawing/2014/main" id="{688CEA28-018A-E3D9-AFD2-72AEDFBBE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atec Votorantim">
            <a:extLst>
              <a:ext uri="{FF2B5EF4-FFF2-40B4-BE49-F238E27FC236}">
                <a16:creationId xmlns:a16="http://schemas.microsoft.com/office/drawing/2014/main" id="{0066C27A-BE94-861F-1A87-E3B3B0FAF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7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0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759071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2541982" y="2228728"/>
            <a:ext cx="7108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Promover educação gratuita a distância,</a:t>
            </a:r>
          </a:p>
          <a:p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com boa disponibilidade e acessibilidade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0477EF-0749-482A-9B83-0B09F26B54CE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157441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B413EA9F-48CF-07E2-2EE3-4DB5E65B6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atec Votorantim">
            <a:extLst>
              <a:ext uri="{FF2B5EF4-FFF2-40B4-BE49-F238E27FC236}">
                <a16:creationId xmlns:a16="http://schemas.microsoft.com/office/drawing/2014/main" id="{E1F20CA0-8804-8B74-2A6E-C32FF68FC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59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39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4CFE06-55A4-4017-AD84-A5AAB541B8ED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2576145" cy="0"/>
          </a:xfrm>
          <a:prstGeom prst="line">
            <a:avLst/>
          </a:prstGeom>
          <a:ln w="1270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1404652" y="2228728"/>
            <a:ext cx="9382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Propor jogos e desafios interativos para os</a:t>
            </a:r>
          </a:p>
          <a:p>
            <a:pPr algn="ctr"/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usuários aprenderem na prática o conteúdo aprendido</a:t>
            </a: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3B2DFDDF-6199-4318-A3B8-A76FFEE8F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atec Votorantim">
            <a:extLst>
              <a:ext uri="{FF2B5EF4-FFF2-40B4-BE49-F238E27FC236}">
                <a16:creationId xmlns:a16="http://schemas.microsoft.com/office/drawing/2014/main" id="{7B0A24CB-0C27-B4DF-66E7-B045CA84D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3335216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4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71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4CFE06-55A4-4017-AD84-A5AAB541B8ED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5055577" cy="0"/>
          </a:xfrm>
          <a:prstGeom prst="line">
            <a:avLst/>
          </a:prstGeom>
          <a:ln w="1270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1737606" y="2228728"/>
            <a:ext cx="871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Capacitar todos os interessados em ingressar no</a:t>
            </a:r>
          </a:p>
          <a:p>
            <a:pPr algn="ctr"/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mercado de trabalho ou melhorar suas habilidades</a:t>
            </a:r>
          </a:p>
        </p:txBody>
      </p:sp>
      <p:pic>
        <p:nvPicPr>
          <p:cNvPr id="5" name="Picture 2" descr="Fatec Votorantim">
            <a:extLst>
              <a:ext uri="{FF2B5EF4-FFF2-40B4-BE49-F238E27FC236}">
                <a16:creationId xmlns:a16="http://schemas.microsoft.com/office/drawing/2014/main" id="{CFB53798-466E-3162-DA23-0BA3A4264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atec Votorantim">
            <a:extLst>
              <a:ext uri="{FF2B5EF4-FFF2-40B4-BE49-F238E27FC236}">
                <a16:creationId xmlns:a16="http://schemas.microsoft.com/office/drawing/2014/main" id="{84873143-9C56-9B37-5F17-FE4C144D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5814648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42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9E31E3B-E4AA-5737-1B10-C27F2B721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79A6D0-3AAC-FAA1-30CC-1993D1B6FB81}"/>
              </a:ext>
            </a:extLst>
          </p:cNvPr>
          <p:cNvSpPr txBox="1"/>
          <p:nvPr/>
        </p:nvSpPr>
        <p:spPr>
          <a:xfrm>
            <a:off x="6096000" y="654222"/>
            <a:ext cx="4007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EBD3B7"/>
                </a:solidFill>
                <a:latin typeface="Rockwell Extra Bold" panose="02060903040505020403" pitchFamily="18" charset="0"/>
              </a:rPr>
              <a:t>OBJETIVO</a:t>
            </a:r>
            <a:endParaRPr lang="pt-BR" sz="16600" dirty="0">
              <a:solidFill>
                <a:srgbClr val="EBD3B7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D414F1-2445-44CE-B71E-B729132B7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56" y="4158761"/>
            <a:ext cx="3515458" cy="3515458"/>
          </a:xfrm>
          <a:prstGeom prst="rect">
            <a:avLst/>
          </a:prstGeom>
        </p:spPr>
      </p:pic>
      <p:pic>
        <p:nvPicPr>
          <p:cNvPr id="6" name="Gráfico 5" descr="Alvo">
            <a:extLst>
              <a:ext uri="{FF2B5EF4-FFF2-40B4-BE49-F238E27FC236}">
                <a16:creationId xmlns:a16="http://schemas.microsoft.com/office/drawing/2014/main" id="{2329C101-5CC6-449E-A399-E2E0094E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308" y="209535"/>
            <a:ext cx="1658816" cy="165881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4D62C82-7F89-48E3-8F34-2F2040C97BC3}"/>
              </a:ext>
            </a:extLst>
          </p:cNvPr>
          <p:cNvCxnSpPr/>
          <p:nvPr/>
        </p:nvCxnSpPr>
        <p:spPr>
          <a:xfrm>
            <a:off x="1040423" y="3341077"/>
            <a:ext cx="10111154" cy="0"/>
          </a:xfrm>
          <a:prstGeom prst="line">
            <a:avLst/>
          </a:prstGeom>
          <a:ln w="1270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54CFE06-55A4-4017-AD84-A5AAB541B8ED}"/>
              </a:ext>
            </a:extLst>
          </p:cNvPr>
          <p:cNvCxnSpPr>
            <a:cxnSpLocks/>
          </p:cNvCxnSpPr>
          <p:nvPr/>
        </p:nvCxnSpPr>
        <p:spPr>
          <a:xfrm>
            <a:off x="1040423" y="3341077"/>
            <a:ext cx="7473462" cy="0"/>
          </a:xfrm>
          <a:prstGeom prst="line">
            <a:avLst/>
          </a:prstGeom>
          <a:ln w="127000">
            <a:solidFill>
              <a:srgbClr val="EBD3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01D47-801D-4851-8CE7-3EAEAB0EAE48}"/>
              </a:ext>
            </a:extLst>
          </p:cNvPr>
          <p:cNvSpPr txBox="1"/>
          <p:nvPr/>
        </p:nvSpPr>
        <p:spPr>
          <a:xfrm>
            <a:off x="736808" y="2228728"/>
            <a:ext cx="10718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Propor inovação e criatividade, incentivando a competitividade</a:t>
            </a:r>
          </a:p>
          <a:p>
            <a:pPr algn="ctr"/>
            <a:r>
              <a:rPr lang="pt-BR" sz="2400" dirty="0">
                <a:solidFill>
                  <a:srgbClr val="EBD3B7"/>
                </a:solidFill>
                <a:latin typeface="Arial Black" panose="020B0A04020102020204" pitchFamily="34" charset="0"/>
              </a:rPr>
              <a:t>E, consequentemente a constância no aprender</a:t>
            </a:r>
          </a:p>
        </p:txBody>
      </p:sp>
      <p:pic>
        <p:nvPicPr>
          <p:cNvPr id="14" name="Picture 2" descr="Fatec Votorantim">
            <a:extLst>
              <a:ext uri="{FF2B5EF4-FFF2-40B4-BE49-F238E27FC236}">
                <a16:creationId xmlns:a16="http://schemas.microsoft.com/office/drawing/2014/main" id="{69DC5E5A-919F-488C-9407-FD980BDFC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5"/>
          <a:stretch/>
        </p:blipFill>
        <p:spPr bwMode="auto">
          <a:xfrm>
            <a:off x="212764" y="194180"/>
            <a:ext cx="1486739" cy="9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atec Votorantim">
            <a:extLst>
              <a:ext uri="{FF2B5EF4-FFF2-40B4-BE49-F238E27FC236}">
                <a16:creationId xmlns:a16="http://schemas.microsoft.com/office/drawing/2014/main" id="{7D1ABD88-1C50-E830-4398-8189B07ED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5"/>
          <a:stretch/>
        </p:blipFill>
        <p:spPr bwMode="auto">
          <a:xfrm>
            <a:off x="1930127" y="300429"/>
            <a:ext cx="117613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3D4BD24-361A-4651-BB1F-DE5057669D6A}"/>
              </a:ext>
            </a:extLst>
          </p:cNvPr>
          <p:cNvSpPr/>
          <p:nvPr/>
        </p:nvSpPr>
        <p:spPr>
          <a:xfrm>
            <a:off x="8232533" y="3059725"/>
            <a:ext cx="562704" cy="5627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44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orda com Tiras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E52563D06C044E874E42A6BCBD4AFB" ma:contentTypeVersion="4" ma:contentTypeDescription="Crie um novo documento." ma:contentTypeScope="" ma:versionID="1302843f18937cbe89bf3f8978b786be">
  <xsd:schema xmlns:xsd="http://www.w3.org/2001/XMLSchema" xmlns:xs="http://www.w3.org/2001/XMLSchema" xmlns:p="http://schemas.microsoft.com/office/2006/metadata/properties" xmlns:ns2="f01340b4-5b35-467f-86e3-a6b5f9c3d8fb" targetNamespace="http://schemas.microsoft.com/office/2006/metadata/properties" ma:root="true" ma:fieldsID="920ed834fc92ea5d9a68f99994fe050c" ns2:_="">
    <xsd:import namespace="f01340b4-5b35-467f-86e3-a6b5f9c3d8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1340b4-5b35-467f-86e3-a6b5f9c3d8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3CF058-AC45-487F-B643-923784F0A0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B13E99-3190-4C36-A228-B1D2A407D5DC}">
  <ds:schemaRefs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f01340b4-5b35-467f-86e3-a6b5f9c3d8fb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A212F51-842D-4B79-881E-EF4E3623A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1340b4-5b35-467f-86e3-a6b5f9c3d8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237</Words>
  <Application>Microsoft Office PowerPoint</Application>
  <PresentationFormat>Widescreen</PresentationFormat>
  <Paragraphs>63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Arial Black</vt:lpstr>
      <vt:lpstr>Bookman Old Style</vt:lpstr>
      <vt:lpstr>Calibri</vt:lpstr>
      <vt:lpstr>Copperplate Gothic Bold</vt:lpstr>
      <vt:lpstr>Rockwell Extra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KAMO IGUEI</dc:creator>
  <cp:lastModifiedBy>IAGO YURI ROSSAN</cp:lastModifiedBy>
  <cp:revision>286</cp:revision>
  <dcterms:created xsi:type="dcterms:W3CDTF">2024-06-19T17:13:40Z</dcterms:created>
  <dcterms:modified xsi:type="dcterms:W3CDTF">2025-06-21T19:01:28Z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0x0101002BE52563D06C044E874E42A6BCBD4AFB</vt:lpwstr>
  </property>
</Properties>
</file>